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Open Sans"/>
      <p:regular r:id="rId17"/>
    </p:embeddedFont>
    <p:embeddedFont>
      <p:font typeface="Open Sans"/>
      <p:regular r:id="rId18"/>
    </p:embeddedFont>
    <p:embeddedFont>
      <p:font typeface="Open Sans"/>
      <p:regular r:id="rId19"/>
    </p:embeddedFont>
    <p:embeddedFont>
      <p:font typeface="Open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image" Target="../media/image-6-10.png"/><Relationship Id="rId11" Type="http://schemas.openxmlformats.org/officeDocument/2006/relationships/image" Target="../media/image-6-11.svg"/><Relationship Id="rId12" Type="http://schemas.openxmlformats.org/officeDocument/2006/relationships/slideLayout" Target="../slideLayouts/slideLayout7.xml"/><Relationship Id="rId1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Spam Email Classifier: Naive Bayes and SVM</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covers the introduction, prior study, and project details (from problem statement to result) of our spam email classifier. On the day of the presentation, we will provide a report, a PowerPoint presentation, and a live code execution.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70428"/>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Introduction to Spam Email Classification</a:t>
            </a:r>
            <a:endParaRPr lang="en-US" sz="3550" dirty="0"/>
          </a:p>
        </p:txBody>
      </p:sp>
      <p:sp>
        <p:nvSpPr>
          <p:cNvPr id="4" name="Text 1"/>
          <p:cNvSpPr/>
          <p:nvPr/>
        </p:nvSpPr>
        <p:spPr>
          <a:xfrm>
            <a:off x="6280190" y="394454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Spam emails are a pervasive problem in the digital age, leading to wasted time, security risks, and a cluttered inbox. Our project aims to develop an effective spam email classifier using two prominent machine learning algorithms: Naive Bayes and Support Vector Machines (SVM).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5656"/>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Prior Study and Background</a:t>
            </a:r>
            <a:endParaRPr lang="en-US" sz="3550" dirty="0"/>
          </a:p>
        </p:txBody>
      </p:sp>
      <p:sp>
        <p:nvSpPr>
          <p:cNvPr id="4" name="Text 1"/>
          <p:cNvSpPr/>
          <p:nvPr/>
        </p:nvSpPr>
        <p:spPr>
          <a:xfrm>
            <a:off x="6280190" y="290976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Previous research in spam detection has explored various techniques, including rule-based systems, heuristic methods, and machine learning approaches. Machine learning has shown significant promise due to its ability to adapt and learn from large datasets.</a:t>
            </a:r>
            <a:endParaRPr lang="en-US" sz="1750" dirty="0"/>
          </a:p>
        </p:txBody>
      </p:sp>
      <p:sp>
        <p:nvSpPr>
          <p:cNvPr id="5" name="Text 2"/>
          <p:cNvSpPr/>
          <p:nvPr/>
        </p:nvSpPr>
        <p:spPr>
          <a:xfrm>
            <a:off x="6280190" y="4616529"/>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Naive Bayes classifiers are probabilistic models that are simple yet effective for text classification tasks, often performing well with high-dimensional data like email content. SVMs are powerful discriminative classifiers known for their ability to find optimal hyperplanes to separate data into different classes, making them robust for complex classification problems.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43558"/>
            <a:ext cx="12917805"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SVM Kernels: Enhancing Classification Power</a:t>
            </a:r>
            <a:endParaRPr lang="en-US" sz="3550" dirty="0"/>
          </a:p>
        </p:txBody>
      </p:sp>
      <p:sp>
        <p:nvSpPr>
          <p:cNvPr id="3" name="Text 1"/>
          <p:cNvSpPr/>
          <p:nvPr/>
        </p:nvSpPr>
        <p:spPr>
          <a:xfrm>
            <a:off x="793790" y="186416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SVM kernels are crucial functions that transform input data into a higher-dimensional feature space. This transformation allows SVMs to find a linear decision boundary (hyperplane) even when the data is not linearly separable in its original, lower-dimensional space, significantly boosting classification accuracy for complex datasets.</a:t>
            </a:r>
            <a:endParaRPr lang="en-US" sz="1750" dirty="0"/>
          </a:p>
        </p:txBody>
      </p:sp>
      <p:sp>
        <p:nvSpPr>
          <p:cNvPr id="4" name="Shape 2"/>
          <p:cNvSpPr/>
          <p:nvPr/>
        </p:nvSpPr>
        <p:spPr>
          <a:xfrm>
            <a:off x="793790" y="3548182"/>
            <a:ext cx="4196358" cy="3837861"/>
          </a:xfrm>
          <a:prstGeom prst="roundRect">
            <a:avLst>
              <a:gd name="adj" fmla="val 3812"/>
            </a:avLst>
          </a:prstGeom>
          <a:solidFill>
            <a:srgbClr val="FFFFFF"/>
          </a:solidFill>
          <a:ln/>
        </p:spPr>
      </p:sp>
      <p:sp>
        <p:nvSpPr>
          <p:cNvPr id="5" name="Shape 3"/>
          <p:cNvSpPr/>
          <p:nvPr/>
        </p:nvSpPr>
        <p:spPr>
          <a:xfrm>
            <a:off x="793790" y="3517702"/>
            <a:ext cx="4196358" cy="121920"/>
          </a:xfrm>
          <a:prstGeom prst="roundRect">
            <a:avLst>
              <a:gd name="adj" fmla="val 78139"/>
            </a:avLst>
          </a:prstGeom>
          <a:solidFill>
            <a:srgbClr val="26A688"/>
          </a:solidFill>
          <a:ln/>
        </p:spPr>
      </p:sp>
      <p:sp>
        <p:nvSpPr>
          <p:cNvPr id="6" name="Shape 4"/>
          <p:cNvSpPr/>
          <p:nvPr/>
        </p:nvSpPr>
        <p:spPr>
          <a:xfrm>
            <a:off x="2551688" y="3208020"/>
            <a:ext cx="680442" cy="680442"/>
          </a:xfrm>
          <a:prstGeom prst="roundRect">
            <a:avLst>
              <a:gd name="adj" fmla="val 134383"/>
            </a:avLst>
          </a:prstGeom>
          <a:solidFill>
            <a:srgbClr val="26A688"/>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761" y="3412093"/>
            <a:ext cx="272177" cy="272177"/>
          </a:xfrm>
          <a:prstGeom prst="rect">
            <a:avLst/>
          </a:prstGeom>
        </p:spPr>
      </p:pic>
      <p:sp>
        <p:nvSpPr>
          <p:cNvPr id="8" name="Text 5"/>
          <p:cNvSpPr/>
          <p:nvPr/>
        </p:nvSpPr>
        <p:spPr>
          <a:xfrm>
            <a:off x="1051084" y="411515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Linear Kernel</a:t>
            </a:r>
            <a:endParaRPr lang="en-US" sz="2200" dirty="0"/>
          </a:p>
        </p:txBody>
      </p:sp>
      <p:sp>
        <p:nvSpPr>
          <p:cNvPr id="9" name="Text 6"/>
          <p:cNvSpPr/>
          <p:nvPr/>
        </p:nvSpPr>
        <p:spPr>
          <a:xfrm>
            <a:off x="1051084" y="4605576"/>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Best for linearly separable data. It applies no transformation, effectively using the original feature space for classification.</a:t>
            </a:r>
            <a:endParaRPr lang="en-US" sz="1750" dirty="0"/>
          </a:p>
        </p:txBody>
      </p:sp>
      <p:sp>
        <p:nvSpPr>
          <p:cNvPr id="10" name="Shape 7"/>
          <p:cNvSpPr/>
          <p:nvPr/>
        </p:nvSpPr>
        <p:spPr>
          <a:xfrm>
            <a:off x="5216962" y="3548182"/>
            <a:ext cx="4196358" cy="3837861"/>
          </a:xfrm>
          <a:prstGeom prst="roundRect">
            <a:avLst>
              <a:gd name="adj" fmla="val 3812"/>
            </a:avLst>
          </a:prstGeom>
          <a:solidFill>
            <a:srgbClr val="FFFFFF"/>
          </a:solidFill>
          <a:ln/>
        </p:spPr>
      </p:sp>
      <p:sp>
        <p:nvSpPr>
          <p:cNvPr id="11" name="Shape 8"/>
          <p:cNvSpPr/>
          <p:nvPr/>
        </p:nvSpPr>
        <p:spPr>
          <a:xfrm>
            <a:off x="5216962" y="3517702"/>
            <a:ext cx="4196358" cy="121920"/>
          </a:xfrm>
          <a:prstGeom prst="roundRect">
            <a:avLst>
              <a:gd name="adj" fmla="val 78139"/>
            </a:avLst>
          </a:prstGeom>
          <a:solidFill>
            <a:srgbClr val="26A688"/>
          </a:solidFill>
          <a:ln/>
        </p:spPr>
      </p:sp>
      <p:sp>
        <p:nvSpPr>
          <p:cNvPr id="12" name="Shape 9"/>
          <p:cNvSpPr/>
          <p:nvPr/>
        </p:nvSpPr>
        <p:spPr>
          <a:xfrm>
            <a:off x="6974860" y="3208020"/>
            <a:ext cx="680442" cy="680442"/>
          </a:xfrm>
          <a:prstGeom prst="roundRect">
            <a:avLst>
              <a:gd name="adj" fmla="val 134383"/>
            </a:avLst>
          </a:prstGeom>
          <a:solidFill>
            <a:srgbClr val="26A688"/>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933" y="3412093"/>
            <a:ext cx="272177" cy="272177"/>
          </a:xfrm>
          <a:prstGeom prst="rect">
            <a:avLst/>
          </a:prstGeom>
        </p:spPr>
      </p:pic>
      <p:sp>
        <p:nvSpPr>
          <p:cNvPr id="14" name="Text 10"/>
          <p:cNvSpPr/>
          <p:nvPr/>
        </p:nvSpPr>
        <p:spPr>
          <a:xfrm>
            <a:off x="5474256" y="4115157"/>
            <a:ext cx="3151942"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Polynomial Kernel</a:t>
            </a:r>
            <a:endParaRPr lang="en-US" sz="2200" dirty="0"/>
          </a:p>
        </p:txBody>
      </p:sp>
      <p:sp>
        <p:nvSpPr>
          <p:cNvPr id="15" name="Text 11"/>
          <p:cNvSpPr/>
          <p:nvPr/>
        </p:nvSpPr>
        <p:spPr>
          <a:xfrm>
            <a:off x="5474256" y="4605576"/>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Projects data into a higher-dimensional space using polynomial functions, enabling the creation of non-linear decision boundaries.</a:t>
            </a:r>
            <a:endParaRPr lang="en-US" sz="1750" dirty="0"/>
          </a:p>
        </p:txBody>
      </p:sp>
      <p:sp>
        <p:nvSpPr>
          <p:cNvPr id="16" name="Shape 12"/>
          <p:cNvSpPr/>
          <p:nvPr/>
        </p:nvSpPr>
        <p:spPr>
          <a:xfrm>
            <a:off x="9640133" y="3548182"/>
            <a:ext cx="4196358" cy="3837861"/>
          </a:xfrm>
          <a:prstGeom prst="roundRect">
            <a:avLst>
              <a:gd name="adj" fmla="val 3812"/>
            </a:avLst>
          </a:prstGeom>
          <a:solidFill>
            <a:srgbClr val="FFFFFF"/>
          </a:solidFill>
          <a:ln/>
        </p:spPr>
      </p:sp>
      <p:sp>
        <p:nvSpPr>
          <p:cNvPr id="17" name="Shape 13"/>
          <p:cNvSpPr/>
          <p:nvPr/>
        </p:nvSpPr>
        <p:spPr>
          <a:xfrm>
            <a:off x="9640133" y="3517702"/>
            <a:ext cx="4196358" cy="121920"/>
          </a:xfrm>
          <a:prstGeom prst="roundRect">
            <a:avLst>
              <a:gd name="adj" fmla="val 78139"/>
            </a:avLst>
          </a:prstGeom>
          <a:solidFill>
            <a:srgbClr val="26A688"/>
          </a:solidFill>
          <a:ln/>
        </p:spPr>
      </p:sp>
      <p:sp>
        <p:nvSpPr>
          <p:cNvPr id="18" name="Shape 14"/>
          <p:cNvSpPr/>
          <p:nvPr/>
        </p:nvSpPr>
        <p:spPr>
          <a:xfrm>
            <a:off x="11398032" y="3208020"/>
            <a:ext cx="680442" cy="680442"/>
          </a:xfrm>
          <a:prstGeom prst="roundRect">
            <a:avLst>
              <a:gd name="adj" fmla="val 134383"/>
            </a:avLst>
          </a:prstGeom>
          <a:solidFill>
            <a:srgbClr val="26A688"/>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2105" y="3412093"/>
            <a:ext cx="272177" cy="272177"/>
          </a:xfrm>
          <a:prstGeom prst="rect">
            <a:avLst/>
          </a:prstGeom>
        </p:spPr>
      </p:pic>
      <p:sp>
        <p:nvSpPr>
          <p:cNvPr id="20" name="Text 15"/>
          <p:cNvSpPr/>
          <p:nvPr/>
        </p:nvSpPr>
        <p:spPr>
          <a:xfrm>
            <a:off x="9897427" y="4115157"/>
            <a:ext cx="3681770" cy="106299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Radial Basis Function (RBF) Kernel</a:t>
            </a:r>
            <a:endParaRPr lang="en-US" sz="2200" dirty="0"/>
          </a:p>
        </p:txBody>
      </p:sp>
      <p:sp>
        <p:nvSpPr>
          <p:cNvPr id="21" name="Text 16"/>
          <p:cNvSpPr/>
          <p:nvPr/>
        </p:nvSpPr>
        <p:spPr>
          <a:xfrm>
            <a:off x="9897427" y="5314236"/>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widely used kernel for complex, non-linear problems. It maps data to an infinite-dimensional space, forming intricate decision boundaries.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45644"/>
            <a:ext cx="10052566"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Project Details: Problem Statement</a:t>
            </a:r>
            <a:endParaRPr lang="en-US" sz="3550" dirty="0"/>
          </a:p>
        </p:txBody>
      </p:sp>
      <p:sp>
        <p:nvSpPr>
          <p:cNvPr id="3" name="Text 1"/>
          <p:cNvSpPr/>
          <p:nvPr/>
        </p:nvSpPr>
        <p:spPr>
          <a:xfrm>
            <a:off x="793790" y="236624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core problem we address is the accurate and efficient classification of incoming emails as either "spam" or "not spam" (ham). This requires building a model that can learn patterns from existing email data and generalize these patterns to new, unseen emails.</a:t>
            </a:r>
            <a:endParaRPr lang="en-US" sz="1750" dirty="0"/>
          </a:p>
        </p:txBody>
      </p:sp>
      <p:sp>
        <p:nvSpPr>
          <p:cNvPr id="4" name="Shape 2"/>
          <p:cNvSpPr/>
          <p:nvPr/>
        </p:nvSpPr>
        <p:spPr>
          <a:xfrm>
            <a:off x="793790" y="3710107"/>
            <a:ext cx="4196358" cy="3173849"/>
          </a:xfrm>
          <a:prstGeom prst="roundRect">
            <a:avLst>
              <a:gd name="adj" fmla="val 4610"/>
            </a:avLst>
          </a:prstGeom>
          <a:solidFill>
            <a:srgbClr val="FFFFFF"/>
          </a:solidFill>
          <a:ln w="30480">
            <a:solidFill>
              <a:srgbClr val="BCDBD4"/>
            </a:solidFill>
            <a:prstDash val="solid"/>
          </a:ln>
        </p:spPr>
      </p:sp>
      <p:sp>
        <p:nvSpPr>
          <p:cNvPr id="5" name="Shape 3"/>
          <p:cNvSpPr/>
          <p:nvPr/>
        </p:nvSpPr>
        <p:spPr>
          <a:xfrm>
            <a:off x="763310" y="3710107"/>
            <a:ext cx="121920" cy="3173849"/>
          </a:xfrm>
          <a:prstGeom prst="roundRect">
            <a:avLst>
              <a:gd name="adj" fmla="val 78139"/>
            </a:avLst>
          </a:prstGeom>
          <a:solidFill>
            <a:srgbClr val="26A688"/>
          </a:solidFill>
          <a:ln/>
        </p:spPr>
      </p:sp>
      <p:sp>
        <p:nvSpPr>
          <p:cNvPr id="6" name="Text 4"/>
          <p:cNvSpPr/>
          <p:nvPr/>
        </p:nvSpPr>
        <p:spPr>
          <a:xfrm>
            <a:off x="1142524" y="3967401"/>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Challenge 1: High Volume</a:t>
            </a:r>
            <a:endParaRPr lang="en-US" sz="2200" dirty="0"/>
          </a:p>
        </p:txBody>
      </p:sp>
      <p:sp>
        <p:nvSpPr>
          <p:cNvPr id="7" name="Text 5"/>
          <p:cNvSpPr/>
          <p:nvPr/>
        </p:nvSpPr>
        <p:spPr>
          <a:xfrm>
            <a:off x="1142524" y="481214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sheer volume of daily emails necessitates a fast and scalable solution.</a:t>
            </a:r>
            <a:endParaRPr lang="en-US" sz="1750" dirty="0"/>
          </a:p>
        </p:txBody>
      </p:sp>
      <p:sp>
        <p:nvSpPr>
          <p:cNvPr id="8" name="Shape 6"/>
          <p:cNvSpPr/>
          <p:nvPr/>
        </p:nvSpPr>
        <p:spPr>
          <a:xfrm>
            <a:off x="5216962" y="3710107"/>
            <a:ext cx="4196358" cy="3173849"/>
          </a:xfrm>
          <a:prstGeom prst="roundRect">
            <a:avLst>
              <a:gd name="adj" fmla="val 4610"/>
            </a:avLst>
          </a:prstGeom>
          <a:solidFill>
            <a:srgbClr val="FFFFFF"/>
          </a:solidFill>
          <a:ln w="30480">
            <a:solidFill>
              <a:srgbClr val="BCDBD4"/>
            </a:solidFill>
            <a:prstDash val="solid"/>
          </a:ln>
        </p:spPr>
      </p:sp>
      <p:sp>
        <p:nvSpPr>
          <p:cNvPr id="9" name="Shape 7"/>
          <p:cNvSpPr/>
          <p:nvPr/>
        </p:nvSpPr>
        <p:spPr>
          <a:xfrm>
            <a:off x="5186482" y="3710107"/>
            <a:ext cx="121920" cy="3173849"/>
          </a:xfrm>
          <a:prstGeom prst="roundRect">
            <a:avLst>
              <a:gd name="adj" fmla="val 78139"/>
            </a:avLst>
          </a:prstGeom>
          <a:solidFill>
            <a:srgbClr val="26A688"/>
          </a:solidFill>
          <a:ln/>
        </p:spPr>
      </p:sp>
      <p:sp>
        <p:nvSpPr>
          <p:cNvPr id="10" name="Text 8"/>
          <p:cNvSpPr/>
          <p:nvPr/>
        </p:nvSpPr>
        <p:spPr>
          <a:xfrm>
            <a:off x="5565696" y="3967401"/>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Challenge 2: Evolving Spam</a:t>
            </a:r>
            <a:endParaRPr lang="en-US" sz="2200" dirty="0"/>
          </a:p>
        </p:txBody>
      </p:sp>
      <p:sp>
        <p:nvSpPr>
          <p:cNvPr id="11" name="Text 9"/>
          <p:cNvSpPr/>
          <p:nvPr/>
        </p:nvSpPr>
        <p:spPr>
          <a:xfrm>
            <a:off x="5565696" y="481214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Spammers constantly adapt their techniques, requiring a flexible and adaptable classifier.</a:t>
            </a:r>
            <a:endParaRPr lang="en-US" sz="1750" dirty="0"/>
          </a:p>
        </p:txBody>
      </p:sp>
      <p:sp>
        <p:nvSpPr>
          <p:cNvPr id="12" name="Shape 10"/>
          <p:cNvSpPr/>
          <p:nvPr/>
        </p:nvSpPr>
        <p:spPr>
          <a:xfrm>
            <a:off x="9640133" y="3710107"/>
            <a:ext cx="4196358" cy="3173849"/>
          </a:xfrm>
          <a:prstGeom prst="roundRect">
            <a:avLst>
              <a:gd name="adj" fmla="val 4610"/>
            </a:avLst>
          </a:prstGeom>
          <a:solidFill>
            <a:srgbClr val="FFFFFF"/>
          </a:solidFill>
          <a:ln w="30480">
            <a:solidFill>
              <a:srgbClr val="BCDBD4"/>
            </a:solidFill>
            <a:prstDash val="solid"/>
          </a:ln>
        </p:spPr>
      </p:sp>
      <p:sp>
        <p:nvSpPr>
          <p:cNvPr id="13" name="Shape 11"/>
          <p:cNvSpPr/>
          <p:nvPr/>
        </p:nvSpPr>
        <p:spPr>
          <a:xfrm>
            <a:off x="9609653" y="3710107"/>
            <a:ext cx="121920" cy="3173849"/>
          </a:xfrm>
          <a:prstGeom prst="roundRect">
            <a:avLst>
              <a:gd name="adj" fmla="val 78139"/>
            </a:avLst>
          </a:prstGeom>
          <a:solidFill>
            <a:srgbClr val="26A688"/>
          </a:solidFill>
          <a:ln/>
        </p:spPr>
      </p:sp>
      <p:sp>
        <p:nvSpPr>
          <p:cNvPr id="14" name="Text 12"/>
          <p:cNvSpPr/>
          <p:nvPr/>
        </p:nvSpPr>
        <p:spPr>
          <a:xfrm>
            <a:off x="9988868" y="3967401"/>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Challenge 3: Accuracy</a:t>
            </a:r>
            <a:endParaRPr lang="en-US" sz="2200" dirty="0"/>
          </a:p>
        </p:txBody>
      </p:sp>
      <p:sp>
        <p:nvSpPr>
          <p:cNvPr id="15" name="Text 13"/>
          <p:cNvSpPr/>
          <p:nvPr/>
        </p:nvSpPr>
        <p:spPr>
          <a:xfrm>
            <a:off x="9988868" y="4812149"/>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Minimizing false positives (legitimate emails marked as spam) and false negatives (spam emails reaching the inbox) is crucial.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12000309" cy="542449"/>
          </a:xfrm>
          <a:prstGeom prst="rect">
            <a:avLst/>
          </a:prstGeom>
          <a:noFill/>
          <a:ln/>
        </p:spPr>
        <p:txBody>
          <a:bodyPr wrap="none" lIns="0" tIns="0" rIns="0" bIns="0" rtlCol="0" anchor="t"/>
          <a:lstStyle/>
          <a:p>
            <a:pPr algn="l" indent="0" marL="0">
              <a:lnSpc>
                <a:spcPts val="4250"/>
              </a:lnSpc>
              <a:buNone/>
            </a:pPr>
            <a:r>
              <a:rPr lang="en-US" sz="3400" b="1" dirty="0">
                <a:solidFill>
                  <a:srgbClr val="333F70"/>
                </a:solidFill>
                <a:latin typeface="Unbounded Bold" pitchFamily="34" charset="0"/>
                <a:ea typeface="Unbounded Bold" pitchFamily="34" charset="-122"/>
                <a:cs typeface="Unbounded Bold" pitchFamily="34" charset="-120"/>
              </a:rPr>
              <a:t>Project Details: Methodology and Flowchart</a:t>
            </a:r>
            <a:endParaRPr lang="en-US" sz="3400" dirty="0"/>
          </a:p>
        </p:txBody>
      </p:sp>
      <p:sp>
        <p:nvSpPr>
          <p:cNvPr id="3" name="Text 1"/>
          <p:cNvSpPr/>
          <p:nvPr/>
        </p:nvSpPr>
        <p:spPr>
          <a:xfrm>
            <a:off x="759381" y="1572935"/>
            <a:ext cx="13111639" cy="694134"/>
          </a:xfrm>
          <a:prstGeom prst="rect">
            <a:avLst/>
          </a:prstGeom>
          <a:noFill/>
          <a:ln/>
        </p:spPr>
        <p:txBody>
          <a:bodyPr wrap="square" lIns="0" tIns="0" rIns="0" bIns="0" rtlCol="0" anchor="t"/>
          <a:lstStyle/>
          <a:p>
            <a:pPr algn="l" indent="0" marL="0">
              <a:lnSpc>
                <a:spcPts val="2700"/>
              </a:lnSpc>
              <a:buNone/>
            </a:pPr>
            <a:r>
              <a:rPr lang="en-US" sz="1700" dirty="0">
                <a:solidFill>
                  <a:srgbClr val="333F70"/>
                </a:solidFill>
                <a:latin typeface="Open Sans" pitchFamily="34" charset="0"/>
                <a:ea typeface="Open Sans" pitchFamily="34" charset="-122"/>
                <a:cs typeface="Open Sans" pitchFamily="34" charset="-120"/>
              </a:rPr>
              <a:t>Our approach involves several key steps, from data collection and preprocessing to model training and evaluation. The flowchart below illustrates the overall process.</a:t>
            </a:r>
            <a:endParaRPr lang="en-US" sz="1700" dirty="0"/>
          </a:p>
        </p:txBody>
      </p:sp>
      <p:pic>
        <p:nvPicPr>
          <p:cNvPr id="4" name="Image 0" descr="preencoded.png">    </p:cNvPr>
          <p:cNvPicPr>
            <a:picLocks noChangeAspect="1"/>
          </p:cNvPicPr>
          <p:nvPr/>
        </p:nvPicPr>
        <p:blipFill>
          <a:blip r:embed="rId1"/>
          <a:stretch>
            <a:fillRect/>
          </a:stretch>
        </p:blipFill>
        <p:spPr>
          <a:xfrm>
            <a:off x="969288" y="2511147"/>
            <a:ext cx="12691705" cy="4762500"/>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8134" y="3724241"/>
            <a:ext cx="655577" cy="655577"/>
          </a:xfrm>
          <a:prstGeom prst="rect">
            <a:avLst/>
          </a:prstGeom>
        </p:spPr>
      </p:pic>
      <p:sp>
        <p:nvSpPr>
          <p:cNvPr id="6" name="Text 2"/>
          <p:cNvSpPr/>
          <p:nvPr/>
        </p:nvSpPr>
        <p:spPr>
          <a:xfrm>
            <a:off x="11224056" y="5933125"/>
            <a:ext cx="1914284" cy="737524"/>
          </a:xfrm>
          <a:prstGeom prst="rect">
            <a:avLst/>
          </a:prstGeom>
          <a:noFill/>
          <a:ln/>
        </p:spPr>
        <p:txBody>
          <a:bodyPr wrap="squar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Evaluation</a:t>
            </a:r>
            <a:endParaRPr lang="en-US" sz="13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8109" y="3725471"/>
            <a:ext cx="655577" cy="655577"/>
          </a:xfrm>
          <a:prstGeom prst="rect">
            <a:avLst/>
          </a:prstGeom>
        </p:spPr>
      </p:pic>
      <p:sp>
        <p:nvSpPr>
          <p:cNvPr id="8" name="Text 3"/>
          <p:cNvSpPr/>
          <p:nvPr/>
        </p:nvSpPr>
        <p:spPr>
          <a:xfrm>
            <a:off x="8811534" y="5933125"/>
            <a:ext cx="1914284" cy="737524"/>
          </a:xfrm>
          <a:prstGeom prst="rect">
            <a:avLst/>
          </a:prstGeom>
          <a:noFill/>
          <a:ln/>
        </p:spPr>
        <p:txBody>
          <a:bodyPr wrap="squar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Model Training</a:t>
            </a:r>
            <a:endParaRPr lang="en-US" sz="13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8698" y="3725471"/>
            <a:ext cx="655577" cy="655577"/>
          </a:xfrm>
          <a:prstGeom prst="rect">
            <a:avLst/>
          </a:prstGeom>
        </p:spPr>
      </p:pic>
      <p:sp>
        <p:nvSpPr>
          <p:cNvPr id="10" name="Text 4"/>
          <p:cNvSpPr/>
          <p:nvPr/>
        </p:nvSpPr>
        <p:spPr>
          <a:xfrm>
            <a:off x="6412123" y="5748744"/>
            <a:ext cx="1914284" cy="1106285"/>
          </a:xfrm>
          <a:prstGeom prst="rect">
            <a:avLst/>
          </a:prstGeom>
          <a:noFill/>
          <a:ln/>
        </p:spPr>
        <p:txBody>
          <a:bodyPr wrap="squar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Feature Extraction</a:t>
            </a:r>
            <a:endParaRPr lang="en-US" sz="1350" dirty="0"/>
          </a:p>
        </p:txBody>
      </p:sp>
      <p:pic>
        <p:nvPicPr>
          <p:cNvPr id="1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09287" y="3725471"/>
            <a:ext cx="655576" cy="655577"/>
          </a:xfrm>
          <a:prstGeom prst="rect">
            <a:avLst/>
          </a:prstGeom>
        </p:spPr>
      </p:pic>
      <p:sp>
        <p:nvSpPr>
          <p:cNvPr id="12" name="Text 5"/>
          <p:cNvSpPr/>
          <p:nvPr/>
        </p:nvSpPr>
        <p:spPr>
          <a:xfrm>
            <a:off x="4012712" y="5933125"/>
            <a:ext cx="1914284" cy="737524"/>
          </a:xfrm>
          <a:prstGeom prst="rect">
            <a:avLst/>
          </a:prstGeom>
          <a:noFill/>
          <a:ln/>
        </p:spPr>
        <p:txBody>
          <a:bodyPr wrap="squar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Preprocessing</a:t>
            </a:r>
            <a:endParaRPr lang="en-US" sz="1350" dirty="0"/>
          </a:p>
        </p:txBody>
      </p:sp>
      <p:pic>
        <p:nvPicPr>
          <p:cNvPr id="13"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6764" y="3725471"/>
            <a:ext cx="655577" cy="655577"/>
          </a:xfrm>
          <a:prstGeom prst="rect">
            <a:avLst/>
          </a:prstGeom>
        </p:spPr>
      </p:pic>
      <p:sp>
        <p:nvSpPr>
          <p:cNvPr id="14" name="Text 6"/>
          <p:cNvSpPr/>
          <p:nvPr/>
        </p:nvSpPr>
        <p:spPr>
          <a:xfrm>
            <a:off x="1560855" y="5933125"/>
            <a:ext cx="1914284" cy="737524"/>
          </a:xfrm>
          <a:prstGeom prst="rect">
            <a:avLst/>
          </a:prstGeom>
          <a:noFill/>
          <a:ln/>
        </p:spPr>
        <p:txBody>
          <a:bodyPr wrap="squar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Email Data</a:t>
            </a:r>
            <a:endParaRPr lang="en-US" sz="1350" dirty="0"/>
          </a:p>
        </p:txBody>
      </p:sp>
      <p:sp>
        <p:nvSpPr>
          <p:cNvPr id="15" name="Text 7"/>
          <p:cNvSpPr/>
          <p:nvPr/>
        </p:nvSpPr>
        <p:spPr>
          <a:xfrm>
            <a:off x="759381" y="7517725"/>
            <a:ext cx="13111639" cy="347067"/>
          </a:xfrm>
          <a:prstGeom prst="rect">
            <a:avLst/>
          </a:prstGeom>
          <a:noFill/>
          <a:ln/>
        </p:spPr>
        <p:txBody>
          <a:bodyPr wrap="none" lIns="0" tIns="0" rIns="0" bIns="0" rtlCol="0" anchor="t"/>
          <a:lstStyle/>
          <a:p>
            <a:pPr algn="l" indent="0" marL="0">
              <a:lnSpc>
                <a:spcPts val="2700"/>
              </a:lnSpc>
              <a:buNone/>
            </a:pPr>
            <a:r>
              <a:rPr lang="en-US" sz="1700" dirty="0">
                <a:solidFill>
                  <a:srgbClr val="333F70"/>
                </a:solidFill>
                <a:latin typeface="Open Sans" pitchFamily="34" charset="0"/>
                <a:ea typeface="Open Sans" pitchFamily="34" charset="-122"/>
                <a:cs typeface="Open Sans" pitchFamily="34" charset="-120"/>
              </a:rPr>
              <a:t>Each stage is critical for building a robust and accurate spam email classifier.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5706189"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Code Execution: Python Implementation</a:t>
            </a:r>
            <a:endParaRPr lang="en-US" sz="1750" dirty="0"/>
          </a:p>
        </p:txBody>
      </p:sp>
      <p:sp>
        <p:nvSpPr>
          <p:cNvPr id="3" name="Text 1"/>
          <p:cNvSpPr/>
          <p:nvPr/>
        </p:nvSpPr>
        <p:spPr>
          <a:xfrm>
            <a:off x="396835" y="82212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We will demonstrate the implementation of our spam email classifier using Python. The code will showcase data loading, preprocessing, feature extraction using TF-IDF, and the application of Naive Bayes and SVM algorithms.</a:t>
            </a:r>
            <a:endParaRPr lang="en-US" sz="850" dirty="0"/>
          </a:p>
        </p:txBody>
      </p:sp>
      <p:sp>
        <p:nvSpPr>
          <p:cNvPr id="4" name="Shape 2"/>
          <p:cNvSpPr/>
          <p:nvPr/>
        </p:nvSpPr>
        <p:spPr>
          <a:xfrm>
            <a:off x="396835" y="1131094"/>
            <a:ext cx="13836729" cy="8335328"/>
          </a:xfrm>
          <a:prstGeom prst="roundRect">
            <a:avLst>
              <a:gd name="adj" fmla="val 571"/>
            </a:avLst>
          </a:prstGeom>
          <a:solidFill>
            <a:srgbClr val="F2F2F2"/>
          </a:solidFill>
          <a:ln/>
        </p:spPr>
      </p:sp>
      <p:sp>
        <p:nvSpPr>
          <p:cNvPr id="5" name="Shape 3"/>
          <p:cNvSpPr/>
          <p:nvPr/>
        </p:nvSpPr>
        <p:spPr>
          <a:xfrm>
            <a:off x="391239" y="1131094"/>
            <a:ext cx="13847921" cy="8335328"/>
          </a:xfrm>
          <a:prstGeom prst="roundRect">
            <a:avLst>
              <a:gd name="adj" fmla="val 204"/>
            </a:avLst>
          </a:prstGeom>
          <a:solidFill>
            <a:srgbClr val="F2F2F2"/>
          </a:solidFill>
          <a:ln/>
        </p:spPr>
      </p:sp>
      <p:sp>
        <p:nvSpPr>
          <p:cNvPr id="6" name="Text 4"/>
          <p:cNvSpPr/>
          <p:nvPr/>
        </p:nvSpPr>
        <p:spPr>
          <a:xfrm>
            <a:off x="504587" y="1216104"/>
            <a:ext cx="13621226" cy="8165306"/>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highlight>
                  <a:srgbClr val="F2F2F2"/>
                </a:highlight>
                <a:latin typeface="Consolas" pitchFamily="34" charset="0"/>
                <a:ea typeface="Consolas" pitchFamily="34" charset="-122"/>
                <a:cs typeface="Consolas" pitchFamily="34" charset="-120"/>
              </a:rPr>
              <a:t>import pandas as pdfrom sklearn.model_selection import train_test_splitfrom sklearn.feature_extraction.text import TfidfVectorizerfrom sklearn.naive_bayes import MultinomialNBfrom sklearn.svm import SVCfrom sklearn.metrics import accuracy_score, classification_report# Load dataset (example)# data = pd.read_csv('spam_dataset.csv')# X = data['email_content']# y = data['label'] # 'spam' or 'ham'# For demonstration, creating dummy dataX = ["Free money now!", "Meeting reminder for tomorrow", "Claim your prize!", "Project deadline extended", "Urgent: Your account is suspended"]y = ["spam", "ham", "spam", "ham", "spam"]# Split dataX_train, X_test, y_train, y_test = train_test_split(X, y, test_size=0.2, random_state=42)# Feature extraction using TF-IDFvectorizer = TfidfVectorizer()X_train_tfidf = vectorizer.fit_transform(X_train)X_test_tfidf = vectorizer.transform(X_test)# Naive Bayes Classifiernb_model = MultinomialNB()nb_model.fit(X_train_tfidf, y_train)nb_predictions = nb_model.predict(X_test_tfidf)print("Naive Bayes Accuracy:", accuracy_score(y_test, nb_predictions))print("Naive Bayes Report:\n", classification_report(y_test, nb_predictions))# SVM Classifiersvm_model = SVC(kernel='linear')svm_model.fit(X_train_tfidf, y_train)svm_predictions = svm_model.predict(X_test_tfidf)print("\nSVM Accuracy:", accuracy_score(y_test, svm_predictions))print("SVM Report:\n", classification_report(y_test, svm_predictions))# Example of classifying a new emailnew_email = ["Win a free iPhone now!"]new_email_tfidf = vectorizer.transform(new_email)print("\nClassifying new email ('Win a free iPhone now!'):")print("Naive Bayes:", nb_model.predict(new_email_tfidf)[0])print("SVM:", svm_model.predict(new_email_tfidf)[0])</a:t>
            </a:r>
            <a:endParaRPr lang="en-US" sz="850" dirty="0"/>
          </a:p>
        </p:txBody>
      </p:sp>
      <p:sp>
        <p:nvSpPr>
          <p:cNvPr id="7" name="Text 5"/>
          <p:cNvSpPr/>
          <p:nvPr/>
        </p:nvSpPr>
        <p:spPr>
          <a:xfrm>
            <a:off x="396835" y="959393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During the presentation, we will execute this code live to demonstrate its functionality.</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87241"/>
            <a:ext cx="11114723"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Project Details: Results and Conclusion</a:t>
            </a:r>
            <a:endParaRPr lang="en-US" sz="3550" dirty="0"/>
          </a:p>
        </p:txBody>
      </p:sp>
      <p:sp>
        <p:nvSpPr>
          <p:cNvPr id="3" name="Text 1"/>
          <p:cNvSpPr/>
          <p:nvPr/>
        </p:nvSpPr>
        <p:spPr>
          <a:xfrm>
            <a:off x="793790" y="180784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Our evaluation metrics, including accuracy, precision, recall, and F1-score, will demonstrate the effectiveness of both Naive Bayes and SVM in classifying spam emails. We anticipate high accuracy rates for both models, with potential slight variations depending on the dataset characteristics.</a:t>
            </a:r>
            <a:endParaRPr lang="en-US" sz="1750" dirty="0"/>
          </a:p>
        </p:txBody>
      </p:sp>
      <p:sp>
        <p:nvSpPr>
          <p:cNvPr id="4" name="Shape 2"/>
          <p:cNvSpPr/>
          <p:nvPr/>
        </p:nvSpPr>
        <p:spPr>
          <a:xfrm>
            <a:off x="793790" y="3151703"/>
            <a:ext cx="4196358" cy="3309580"/>
          </a:xfrm>
          <a:prstGeom prst="roundRect">
            <a:avLst>
              <a:gd name="adj" fmla="val 2879"/>
            </a:avLst>
          </a:prstGeom>
          <a:solidFill>
            <a:srgbClr val="D6F5EE"/>
          </a:solidFill>
          <a:ln w="7620">
            <a:solidFill>
              <a:srgbClr val="BCDBD4"/>
            </a:solidFill>
            <a:prstDash val="solid"/>
          </a:ln>
        </p:spPr>
      </p:sp>
      <p:sp>
        <p:nvSpPr>
          <p:cNvPr id="5" name="Shape 3"/>
          <p:cNvSpPr/>
          <p:nvPr/>
        </p:nvSpPr>
        <p:spPr>
          <a:xfrm>
            <a:off x="1028224" y="3386138"/>
            <a:ext cx="680442" cy="680442"/>
          </a:xfrm>
          <a:prstGeom prst="roundRect">
            <a:avLst>
              <a:gd name="adj" fmla="val 13436980"/>
            </a:avLst>
          </a:prstGeom>
          <a:solidFill>
            <a:srgbClr val="26A688"/>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3573185"/>
            <a:ext cx="306110" cy="306110"/>
          </a:xfrm>
          <a:prstGeom prst="rect">
            <a:avLst/>
          </a:prstGeom>
        </p:spPr>
      </p:pic>
      <p:sp>
        <p:nvSpPr>
          <p:cNvPr id="7" name="Text 4"/>
          <p:cNvSpPr/>
          <p:nvPr/>
        </p:nvSpPr>
        <p:spPr>
          <a:xfrm>
            <a:off x="1028224" y="429339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High Accuracy</a:t>
            </a:r>
            <a:endParaRPr lang="en-US" sz="2200" dirty="0"/>
          </a:p>
        </p:txBody>
      </p:sp>
      <p:sp>
        <p:nvSpPr>
          <p:cNvPr id="8" name="Text 5"/>
          <p:cNvSpPr/>
          <p:nvPr/>
        </p:nvSpPr>
        <p:spPr>
          <a:xfrm>
            <a:off x="1028224" y="478381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Both models are expected to achieve high classification accuracy.</a:t>
            </a:r>
            <a:endParaRPr lang="en-US" sz="1750" dirty="0"/>
          </a:p>
        </p:txBody>
      </p:sp>
      <p:sp>
        <p:nvSpPr>
          <p:cNvPr id="9" name="Shape 6"/>
          <p:cNvSpPr/>
          <p:nvPr/>
        </p:nvSpPr>
        <p:spPr>
          <a:xfrm>
            <a:off x="5216962" y="3151703"/>
            <a:ext cx="4196358" cy="3309580"/>
          </a:xfrm>
          <a:prstGeom prst="roundRect">
            <a:avLst>
              <a:gd name="adj" fmla="val 2879"/>
            </a:avLst>
          </a:prstGeom>
          <a:solidFill>
            <a:srgbClr val="D6F5EE"/>
          </a:solidFill>
          <a:ln w="7620">
            <a:solidFill>
              <a:srgbClr val="BCDBD4"/>
            </a:solidFill>
            <a:prstDash val="solid"/>
          </a:ln>
        </p:spPr>
      </p:sp>
      <p:sp>
        <p:nvSpPr>
          <p:cNvPr id="10" name="Shape 7"/>
          <p:cNvSpPr/>
          <p:nvPr/>
        </p:nvSpPr>
        <p:spPr>
          <a:xfrm>
            <a:off x="5451396" y="3386138"/>
            <a:ext cx="680442" cy="680442"/>
          </a:xfrm>
          <a:prstGeom prst="roundRect">
            <a:avLst>
              <a:gd name="adj" fmla="val 13436980"/>
            </a:avLst>
          </a:prstGeom>
          <a:solidFill>
            <a:srgbClr val="26A688"/>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3573185"/>
            <a:ext cx="306110" cy="306110"/>
          </a:xfrm>
          <a:prstGeom prst="rect">
            <a:avLst/>
          </a:prstGeom>
        </p:spPr>
      </p:pic>
      <p:sp>
        <p:nvSpPr>
          <p:cNvPr id="12" name="Text 8"/>
          <p:cNvSpPr/>
          <p:nvPr/>
        </p:nvSpPr>
        <p:spPr>
          <a:xfrm>
            <a:off x="5451396" y="4293394"/>
            <a:ext cx="3715583"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Robust Performance</a:t>
            </a:r>
            <a:endParaRPr lang="en-US" sz="2200" dirty="0"/>
          </a:p>
        </p:txBody>
      </p:sp>
      <p:sp>
        <p:nvSpPr>
          <p:cNvPr id="13" name="Text 9"/>
          <p:cNvSpPr/>
          <p:nvPr/>
        </p:nvSpPr>
        <p:spPr>
          <a:xfrm>
            <a:off x="5451396" y="478381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classifiers will demonstrate robust performance against diverse spam patterns.</a:t>
            </a:r>
            <a:endParaRPr lang="en-US" sz="1750" dirty="0"/>
          </a:p>
        </p:txBody>
      </p:sp>
      <p:sp>
        <p:nvSpPr>
          <p:cNvPr id="14" name="Shape 10"/>
          <p:cNvSpPr/>
          <p:nvPr/>
        </p:nvSpPr>
        <p:spPr>
          <a:xfrm>
            <a:off x="9640133" y="3151703"/>
            <a:ext cx="4196358" cy="3309580"/>
          </a:xfrm>
          <a:prstGeom prst="roundRect">
            <a:avLst>
              <a:gd name="adj" fmla="val 2879"/>
            </a:avLst>
          </a:prstGeom>
          <a:solidFill>
            <a:srgbClr val="D6F5EE"/>
          </a:solidFill>
          <a:ln w="7620">
            <a:solidFill>
              <a:srgbClr val="BCDBD4"/>
            </a:solidFill>
            <a:prstDash val="solid"/>
          </a:ln>
        </p:spPr>
      </p:sp>
      <p:sp>
        <p:nvSpPr>
          <p:cNvPr id="15" name="Shape 11"/>
          <p:cNvSpPr/>
          <p:nvPr/>
        </p:nvSpPr>
        <p:spPr>
          <a:xfrm>
            <a:off x="9874568" y="3386138"/>
            <a:ext cx="680442" cy="680442"/>
          </a:xfrm>
          <a:prstGeom prst="roundRect">
            <a:avLst>
              <a:gd name="adj" fmla="val 13436980"/>
            </a:avLst>
          </a:prstGeom>
          <a:solidFill>
            <a:srgbClr val="26A688"/>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3573185"/>
            <a:ext cx="306110" cy="306110"/>
          </a:xfrm>
          <a:prstGeom prst="rect">
            <a:avLst/>
          </a:prstGeom>
        </p:spPr>
      </p:pic>
      <p:sp>
        <p:nvSpPr>
          <p:cNvPr id="17" name="Text 12"/>
          <p:cNvSpPr/>
          <p:nvPr/>
        </p:nvSpPr>
        <p:spPr>
          <a:xfrm>
            <a:off x="9874568" y="4293394"/>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Improved User Experience</a:t>
            </a:r>
            <a:endParaRPr lang="en-US" sz="2200" dirty="0"/>
          </a:p>
        </p:txBody>
      </p:sp>
      <p:sp>
        <p:nvSpPr>
          <p:cNvPr id="18" name="Text 13"/>
          <p:cNvSpPr/>
          <p:nvPr/>
        </p:nvSpPr>
        <p:spPr>
          <a:xfrm>
            <a:off x="9874568" y="513814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Effective spam filtering leads to a cleaner and safer email experience.</a:t>
            </a:r>
            <a:endParaRPr lang="en-US" sz="1750" dirty="0"/>
          </a:p>
        </p:txBody>
      </p:sp>
      <p:sp>
        <p:nvSpPr>
          <p:cNvPr id="19" name="Text 14"/>
          <p:cNvSpPr/>
          <p:nvPr/>
        </p:nvSpPr>
        <p:spPr>
          <a:xfrm>
            <a:off x="793790" y="671643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 conclusion, this project provides a comprehensive solution for spam email classification, leveraging the strengths of Naive Bayes and SVM to enhance email security and user productivity.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2025-11-20T13:27:14Z</dcterms:created>
  <dcterms:modified xsi:type="dcterms:W3CDTF">2025-11-20T13:27:14Z</dcterms:modified>
</cp:coreProperties>
</file>